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62" r:id="rId4"/>
    <p:sldId id="257" r:id="rId5"/>
    <p:sldId id="258" r:id="rId6"/>
    <p:sldId id="261" r:id="rId7"/>
    <p:sldId id="263" r:id="rId9"/>
    <p:sldId id="259" r:id="rId10"/>
    <p:sldId id="266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6" r:id="rId27"/>
    <p:sldId id="297" r:id="rId28"/>
    <p:sldId id="298" r:id="rId29"/>
    <p:sldId id="317" r:id="rId30"/>
    <p:sldId id="264" r:id="rId31"/>
    <p:sldId id="265" r:id="rId32"/>
    <p:sldId id="267" r:id="rId33"/>
    <p:sldId id="268" r:id="rId34"/>
    <p:sldId id="269" r:id="rId35"/>
    <p:sldId id="270" r:id="rId36"/>
    <p:sldId id="271" r:id="rId37"/>
    <p:sldId id="289" r:id="rId38"/>
    <p:sldId id="290" r:id="rId39"/>
    <p:sldId id="291" r:id="rId40"/>
    <p:sldId id="292" r:id="rId41"/>
    <p:sldId id="295" r:id="rId42"/>
    <p:sldId id="293" r:id="rId43"/>
    <p:sldId id="294" r:id="rId44"/>
    <p:sldId id="302" r:id="rId45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3.png"/><Relationship Id="rId2" Type="http://schemas.microsoft.com/office/2007/relationships/media" Target="file:///C:\Users\Alvian%20Prasetya\Desktop\TrafficPlanner.mp4" TargetMode="External"/><Relationship Id="rId1" Type="http://schemas.openxmlformats.org/officeDocument/2006/relationships/video" Target="file:///C:\Users\Alvian%20Prasetya\Desktop\TrafficPlanner.mp4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qz.com/945724/african-countries-still-cant-raise-enough-capital-to-fix-their-poor-road-networks/" TargetMode="Externa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openttd.org/en/about" TargetMode="Externa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TrafficPlanner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A Gamified Traffic Management Simulation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762375" y="5073650"/>
            <a:ext cx="466661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A dissertation for the Degree of</a:t>
            </a:r>
            <a:endParaRPr lang="en-US"/>
          </a:p>
          <a:p>
            <a:pPr algn="ctr"/>
            <a:r>
              <a:rPr lang="en-US"/>
              <a:t>Bachelor of Engineering (Computer Engineering)</a:t>
            </a:r>
            <a:endParaRPr lang="en-US"/>
          </a:p>
          <a:p>
            <a:pPr algn="ctr"/>
            <a:r>
              <a:rPr lang="en-US"/>
              <a:t>National University of Singapore</a:t>
            </a:r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18 April 2018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Simulated vehicles should be able to:</a:t>
            </a:r>
            <a:endParaRPr lang="en-US" sz="2400"/>
          </a:p>
          <a:p>
            <a:pPr lvl="1"/>
            <a:r>
              <a:rPr lang="en-US" sz="2055"/>
              <a:t>Follow a valid path from source to destination.</a:t>
            </a:r>
            <a:endParaRPr lang="en-US" sz="2055"/>
          </a:p>
          <a:p>
            <a:pPr lvl="2"/>
            <a:r>
              <a:rPr lang="en-US" sz="1710"/>
              <a:t>Higher chance of following a shorter path.</a:t>
            </a:r>
            <a:endParaRPr lang="en-US" sz="1710"/>
          </a:p>
          <a:p>
            <a:pPr lvl="1"/>
            <a:r>
              <a:rPr lang="en-US" sz="2050"/>
              <a:t>Emulate queuing behavior.</a:t>
            </a:r>
            <a:endParaRPr lang="en-US" sz="2050"/>
          </a:p>
          <a:p>
            <a:pPr lvl="2"/>
            <a:r>
              <a:rPr lang="en-US" sz="1705"/>
              <a:t>Keeping a safe frontal distance.</a:t>
            </a:r>
            <a:endParaRPr lang="en-US" sz="1705"/>
          </a:p>
          <a:p>
            <a:pPr lvl="2"/>
            <a:r>
              <a:rPr lang="en-US" sz="1705"/>
              <a:t>Giving way on intersections if needed.</a:t>
            </a:r>
            <a:endParaRPr lang="en-US" sz="170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Autonomous Vehicle Behaviors</a:t>
            </a:r>
            <a:endParaRPr lang="en-US"/>
          </a:p>
        </p:txBody>
      </p:sp>
      <p:pic>
        <p:nvPicPr>
          <p:cNvPr id="30" name="Picture 30" descr="Distance-based Path Selection"/>
          <p:cNvPicPr>
            <a:picLocks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8482965" y="648335"/>
            <a:ext cx="2870835" cy="2870835"/>
          </a:xfrm>
          <a:prstGeom prst="rect">
            <a:avLst/>
          </a:prstGeom>
        </p:spPr>
      </p:pic>
      <p:pic>
        <p:nvPicPr>
          <p:cNvPr id="36" name="Picture 36" descr="Safe Frontal Distan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9010" y="4250055"/>
            <a:ext cx="1857375" cy="1857375"/>
          </a:xfrm>
          <a:prstGeom prst="rect">
            <a:avLst/>
          </a:prstGeom>
        </p:spPr>
      </p:pic>
      <p:pic>
        <p:nvPicPr>
          <p:cNvPr id="37" name="Picture 37" descr="Intersection Queu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98330" y="4251960"/>
            <a:ext cx="1855470" cy="18554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31355" y="3591560"/>
            <a:ext cx="432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/>
              <a:t>Figure 6. Selection of path based on distance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567613" y="6224905"/>
            <a:ext cx="3573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7. Vehicle queueing behaviors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63090"/>
          </a:xfrm>
        </p:spPr>
        <p:txBody>
          <a:bodyPr/>
          <a:p>
            <a:r>
              <a:rPr lang="en-US" sz="2400"/>
              <a:t>Simulated traffic needs to closely follow the real-world traffic distribution.</a:t>
            </a:r>
            <a:endParaRPr lang="en-US" sz="2400"/>
          </a:p>
          <a:p>
            <a:pPr lvl="1"/>
            <a:r>
              <a:rPr lang="en-US" sz="2060"/>
              <a:t>Fluctuates with respect to time of day.</a:t>
            </a:r>
            <a:endParaRPr lang="en-US" sz="2060"/>
          </a:p>
          <a:p>
            <a:pPr lvl="1"/>
            <a:r>
              <a:rPr lang="en-US" sz="2060"/>
              <a:t>Is a bimodal function in the form of </a:t>
            </a:r>
            <a:endParaRPr lang="en-US" sz="206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Traffic Volume Distribution</a:t>
            </a:r>
            <a:endParaRPr lang="en-US"/>
          </a:p>
        </p:txBody>
      </p:sp>
      <p:graphicFrame>
        <p:nvGraphicFramePr>
          <p:cNvPr id="2" name="Object -2147482615"/>
          <p:cNvGraphicFramePr>
            <a:graphicFrameLocks noChangeAspect="1"/>
          </p:cNvGraphicFramePr>
          <p:nvPr/>
        </p:nvGraphicFramePr>
        <p:xfrm>
          <a:off x="2278380" y="3688715"/>
          <a:ext cx="230124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04900" imgH="228600" progId="Equation.KSEE3">
                  <p:embed/>
                </p:oleObj>
              </mc:Choice>
              <mc:Fallback>
                <p:oleObj name="" r:id="rId1" imgW="1104900" imgH="228600" progId="Equation.KSEE3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8380" y="3688715"/>
                        <a:ext cx="230124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Traffic Distribution by Time of Day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1395" y="2216150"/>
            <a:ext cx="5142230" cy="3422015"/>
          </a:xfrm>
          <a:prstGeom prst="rect">
            <a:avLst/>
          </a:prstGeom>
        </p:spPr>
      </p:pic>
      <p:graphicFrame>
        <p:nvGraphicFramePr>
          <p:cNvPr id="4" name="Object -2147482623"/>
          <p:cNvGraphicFramePr>
            <a:graphicFrameLocks noChangeAspect="1"/>
          </p:cNvGraphicFramePr>
          <p:nvPr/>
        </p:nvGraphicFramePr>
        <p:xfrm>
          <a:off x="6121400" y="1691005"/>
          <a:ext cx="5062855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3314700" imgH="254000" progId="Equation.KSEE3">
                  <p:embed/>
                </p:oleObj>
              </mc:Choice>
              <mc:Fallback>
                <p:oleObj name="" r:id="rId4" imgW="3314700" imgH="254000" progId="Equation.KSEE3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1400" y="1691005"/>
                        <a:ext cx="5062855" cy="38798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6139815" y="5808980"/>
            <a:ext cx="5026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8. Traffic volume distribution in TrafficPlanner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Traffic flow is expressible in many measures (Kovačić, Ivanjko, Jelušić and Gold, 2015).</a:t>
            </a:r>
            <a:endParaRPr lang="en-US" sz="2400"/>
          </a:p>
          <a:p>
            <a:pPr lvl="1"/>
            <a:r>
              <a:rPr lang="en-US" sz="2060" b="1"/>
              <a:t>Average traffic velocity</a:t>
            </a:r>
            <a:r>
              <a:rPr lang="en-US" sz="2060"/>
              <a:t> is invariant to road lengths and congestion severeness.</a:t>
            </a:r>
            <a:endParaRPr lang="en-US" sz="206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Design Efficiency Measure</a:t>
            </a:r>
            <a:endParaRPr lang="en-US"/>
          </a:p>
        </p:txBody>
      </p:sp>
      <p:pic>
        <p:nvPicPr>
          <p:cNvPr id="6" name="Picture 9" descr="Creeping Conges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63345" y="3799205"/>
            <a:ext cx="4130040" cy="1130935"/>
          </a:xfrm>
          <a:prstGeom prst="rect">
            <a:avLst/>
          </a:prstGeom>
        </p:spPr>
      </p:pic>
      <p:pic>
        <p:nvPicPr>
          <p:cNvPr id="11" name="Picture 8" descr="Halting Conges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0" y="5045075"/>
            <a:ext cx="4133215" cy="1132840"/>
          </a:xfrm>
          <a:prstGeom prst="rect">
            <a:avLst/>
          </a:prstGeom>
        </p:spPr>
      </p:pic>
      <p:graphicFrame>
        <p:nvGraphicFramePr>
          <p:cNvPr id="2" name="Object -2147482622"/>
          <p:cNvGraphicFramePr>
            <a:graphicFrameLocks noChangeAspect="1"/>
          </p:cNvGraphicFramePr>
          <p:nvPr/>
        </p:nvGraphicFramePr>
        <p:xfrm>
          <a:off x="7946390" y="2966085"/>
          <a:ext cx="2341245" cy="92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155700" imgH="457200" progId="Equation.KSEE3">
                  <p:embed/>
                </p:oleObj>
              </mc:Choice>
              <mc:Fallback>
                <p:oleObj name="" r:id="rId3" imgW="1155700" imgH="457200" progId="Equation.KSEE3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6390" y="2966085"/>
                        <a:ext cx="2341245" cy="92646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1"/>
          <p:cNvSpPr txBox="1"/>
          <p:nvPr/>
        </p:nvSpPr>
        <p:spPr>
          <a:xfrm>
            <a:off x="1421448" y="6257925"/>
            <a:ext cx="4013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9. Creeping and halting congestion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942773" y="3999230"/>
            <a:ext cx="4347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10. Design efficiency measure formula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For design reproducibility and sharing purposes.</a:t>
            </a:r>
            <a:endParaRPr lang="en-US" sz="2400"/>
          </a:p>
          <a:p>
            <a:r>
              <a:rPr lang="en-US" sz="2400"/>
              <a:t>The metadata should be able to sufficiently describe:</a:t>
            </a:r>
            <a:endParaRPr lang="en-US" sz="2400"/>
          </a:p>
          <a:p>
            <a:pPr lvl="1"/>
            <a:r>
              <a:rPr lang="en-US" sz="2055"/>
              <a:t>What game component it is (roads, buildings, traffics, etc.).</a:t>
            </a:r>
            <a:endParaRPr lang="en-US" sz="2055"/>
          </a:p>
          <a:p>
            <a:pPr lvl="1"/>
            <a:r>
              <a:rPr lang="en-US" sz="2055"/>
              <a:t>Where is this component positioned.</a:t>
            </a:r>
            <a:endParaRPr lang="en-US" sz="2055"/>
          </a:p>
          <a:p>
            <a:pPr lvl="1"/>
            <a:r>
              <a:rPr lang="en-US" sz="2055"/>
              <a:t>How is this component oriented.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Serialization of Design into Metadata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4939030"/>
            <a:ext cx="5181600" cy="8001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13" name="Text Box 12"/>
          <p:cNvSpPr txBox="1"/>
          <p:nvPr/>
        </p:nvSpPr>
        <p:spPr>
          <a:xfrm>
            <a:off x="1495743" y="5739130"/>
            <a:ext cx="3866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11. Component metadata format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55"/>
              <a:t>Example:</a:t>
            </a:r>
            <a:endParaRPr lang="en-US" sz="2055"/>
          </a:p>
          <a:p>
            <a:pPr lvl="1"/>
            <a:r>
              <a:rPr lang="en-US" sz="1760"/>
              <a:t>Road starting at (1, 1, 1) and ending at (3, 1, 3).</a:t>
            </a:r>
            <a:endParaRPr lang="en-US" sz="1760"/>
          </a:p>
          <a:p>
            <a:pPr marL="457200" lvl="1" indent="0" algn="ctr">
              <a:buNone/>
            </a:pPr>
            <a:r>
              <a:rPr lang="en-US" sz="1760" b="1"/>
              <a:t>rd_1-1-1_3-1-3</a:t>
            </a:r>
            <a:endParaRPr lang="en-US" sz="1760" b="1"/>
          </a:p>
          <a:p>
            <a:pPr marL="457200" lvl="1" indent="0" algn="ctr">
              <a:buNone/>
            </a:pPr>
            <a:endParaRPr lang="en-US" sz="1760" b="1"/>
          </a:p>
          <a:p>
            <a:pPr lvl="1" algn="l"/>
            <a:r>
              <a:rPr lang="en-US" sz="1760"/>
              <a:t>Landmark starting at (1, 1, 1) and ending at (5, 5, 5)</a:t>
            </a:r>
            <a:endParaRPr lang="en-US" sz="1760"/>
          </a:p>
          <a:p>
            <a:pPr marL="457200" lvl="1" indent="0" algn="ctr">
              <a:buNone/>
            </a:pPr>
            <a:r>
              <a:rPr lang="en-US" sz="1760" b="1"/>
              <a:t>lm_1-1-1_5-5-5</a:t>
            </a:r>
            <a:endParaRPr lang="en-US" sz="176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89910"/>
          </a:xfrm>
        </p:spPr>
        <p:txBody>
          <a:bodyPr/>
          <a:p>
            <a:r>
              <a:rPr lang="en-US" sz="2400"/>
              <a:t>Entity sets:</a:t>
            </a:r>
            <a:endParaRPr lang="en-US" sz="2400"/>
          </a:p>
          <a:p>
            <a:pPr lvl="1"/>
            <a:r>
              <a:rPr lang="en-US" sz="2055"/>
              <a:t>Users</a:t>
            </a:r>
            <a:endParaRPr lang="en-US" sz="2055"/>
          </a:p>
          <a:p>
            <a:pPr lvl="1"/>
            <a:r>
              <a:rPr lang="en-US" sz="2055"/>
              <a:t>Levels</a:t>
            </a:r>
            <a:endParaRPr lang="en-US" sz="2055"/>
          </a:p>
          <a:p>
            <a:pPr lvl="1"/>
            <a:r>
              <a:rPr lang="en-US" sz="2055"/>
              <a:t>Attempts</a:t>
            </a:r>
            <a:endParaRPr lang="en-US" sz="2055"/>
          </a:p>
          <a:p>
            <a:pPr marL="457200" lvl="1" indent="0">
              <a:buNone/>
            </a:pPr>
            <a:endParaRPr lang="en-US" sz="2055"/>
          </a:p>
          <a:p>
            <a:r>
              <a:rPr lang="en-US" sz="2400"/>
              <a:t>Relationship sets:</a:t>
            </a:r>
            <a:endParaRPr lang="en-US" sz="2400"/>
          </a:p>
          <a:p>
            <a:pPr lvl="1"/>
            <a:r>
              <a:rPr lang="en-US" sz="2055"/>
              <a:t>Designed by: Users -&gt; Levels</a:t>
            </a:r>
            <a:endParaRPr lang="en-US" sz="2055"/>
          </a:p>
          <a:p>
            <a:pPr lvl="1"/>
            <a:r>
              <a:rPr lang="en-US" sz="2055"/>
              <a:t>Attempted by: Users -&gt; Attempts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Remote Database Design</a:t>
            </a:r>
            <a:endParaRPr lang="en-US"/>
          </a:p>
        </p:txBody>
      </p:sp>
      <p:pic>
        <p:nvPicPr>
          <p:cNvPr id="6" name="Picture 5" descr="C:\Users\Alvian Prasetya\Desktop\FYP\ER Diagram.pngER Diagram"/>
          <p:cNvPicPr>
            <a:picLocks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839585" y="1825625"/>
            <a:ext cx="4046220" cy="404622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077394" y="5871845"/>
            <a:ext cx="3862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12. Remote database ER diagram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910715"/>
          </a:xfrm>
        </p:spPr>
        <p:txBody>
          <a:bodyPr/>
          <a:p>
            <a:r>
              <a:rPr lang="en-US" sz="2400"/>
              <a:t>These grids will also be used to represent the position and orientation of in-game structures.</a:t>
            </a:r>
            <a:endParaRPr lang="en-US" sz="2400"/>
          </a:p>
          <a:p>
            <a:pPr lvl="1"/>
            <a:r>
              <a:rPr lang="en-US" sz="2055"/>
              <a:t>Done through the IBigridTransform interface, implemented by all structures.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Grid-based System</a:t>
            </a:r>
            <a:endParaRPr lang="en-US"/>
          </a:p>
        </p:txBody>
      </p:sp>
      <p:pic>
        <p:nvPicPr>
          <p:cNvPr id="38" name="Picture 38" descr="Gri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74115" y="3736340"/>
            <a:ext cx="4510405" cy="22860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/>
        </p:nvSpPr>
        <p:spPr>
          <a:xfrm>
            <a:off x="838200" y="1825625"/>
            <a:ext cx="5181600" cy="1938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 grid needs to keep track of its:</a:t>
            </a:r>
            <a:endParaRPr lang="en-US" sz="2400"/>
          </a:p>
          <a:p>
            <a:pPr lvl="1"/>
            <a:r>
              <a:rPr lang="en-US" sz="2055" b="1"/>
              <a:t>State</a:t>
            </a:r>
            <a:r>
              <a:rPr lang="en-US" sz="2055"/>
              <a:t>: mainly if it is empty or occupied</a:t>
            </a:r>
            <a:endParaRPr lang="en-US" sz="1710"/>
          </a:p>
          <a:p>
            <a:pPr lvl="1"/>
            <a:r>
              <a:rPr lang="en-US" sz="2055" b="1"/>
              <a:t>Coordinates</a:t>
            </a:r>
            <a:r>
              <a:rPr lang="en-US" sz="2055"/>
              <a:t>: as a unique identifier</a:t>
            </a:r>
            <a:endParaRPr lang="en-US" sz="2055"/>
          </a:p>
          <a:p>
            <a:pPr lvl="1"/>
            <a:r>
              <a:rPr lang="en-US" sz="2055" b="1"/>
              <a:t>Neighbors</a:t>
            </a:r>
            <a:r>
              <a:rPr lang="en-US" sz="2055"/>
              <a:t>: reference to neighboring grids for access purposes</a:t>
            </a:r>
            <a:endParaRPr lang="en-US" sz="2055"/>
          </a:p>
        </p:txBody>
      </p:sp>
      <p:sp>
        <p:nvSpPr>
          <p:cNvPr id="9" name="Text Box 8"/>
          <p:cNvSpPr txBox="1"/>
          <p:nvPr/>
        </p:nvSpPr>
        <p:spPr>
          <a:xfrm>
            <a:off x="1775778" y="6022340"/>
            <a:ext cx="330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13. C# snippet of Grid class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474144" y="4782185"/>
            <a:ext cx="4826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14. C# snippet of IBigridTransform interface</a:t>
            </a:r>
            <a:endParaRPr lang="en-US"/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90" y="3693160"/>
            <a:ext cx="4931410" cy="1089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475865"/>
          </a:xfrm>
        </p:spPr>
        <p:txBody>
          <a:bodyPr>
            <a:normAutofit lnSpcReduction="10000"/>
          </a:bodyPr>
          <a:p>
            <a:r>
              <a:rPr lang="en-US" sz="2400"/>
              <a:t>Each road keeps track of the outgoing roads.</a:t>
            </a:r>
            <a:endParaRPr lang="en-US" sz="2400"/>
          </a:p>
          <a:p>
            <a:pPr lvl="1"/>
            <a:r>
              <a:rPr lang="en-US" sz="2055"/>
              <a:t>Outgoing road is defined as a road whose start grid is equal this road's end grid.</a:t>
            </a:r>
            <a:endParaRPr lang="en-US" sz="2055"/>
          </a:p>
          <a:p>
            <a:pPr lvl="1"/>
            <a:r>
              <a:rPr lang="en-US" sz="2055"/>
              <a:t>This forms a directed graph used for path-finding purposes.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Interconnection Between Roads</a:t>
            </a:r>
            <a:endParaRPr lang="en-US"/>
          </a:p>
        </p:txBody>
      </p:sp>
      <p:pic>
        <p:nvPicPr>
          <p:cNvPr id="39" name="Picture 39" descr="Road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3245" y="1825625"/>
            <a:ext cx="4129405" cy="38595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287896" y="5808980"/>
            <a:ext cx="3379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15. C# snippet of Road class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68680"/>
          </a:xfrm>
        </p:spPr>
        <p:txBody>
          <a:bodyPr/>
          <a:p>
            <a:r>
              <a:rPr lang="en-US" sz="2400"/>
              <a:t>Level generation requires metadata.</a:t>
            </a:r>
            <a:endParaRPr lang="en-US" sz="2400"/>
          </a:p>
          <a:p>
            <a:pPr lvl="1"/>
            <a:r>
              <a:rPr lang="en-US" sz="2060"/>
              <a:t>Fetched from the server (POST).</a:t>
            </a:r>
            <a:endParaRPr lang="en-US" sz="2060"/>
          </a:p>
          <a:p>
            <a:pPr lvl="1"/>
            <a:endParaRPr lang="en-US" sz="2060"/>
          </a:p>
          <a:p>
            <a:pPr lvl="0"/>
            <a:endParaRPr lang="en-US" sz="24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Level Generation</a:t>
            </a:r>
            <a:endParaRPr lang="en-US"/>
          </a:p>
        </p:txBody>
      </p:sp>
      <p:pic>
        <p:nvPicPr>
          <p:cNvPr id="16" name="Picture 16" descr="Level Genera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44715" y="1691005"/>
            <a:ext cx="3528060" cy="3909060"/>
          </a:xfrm>
          <a:prstGeom prst="rect">
            <a:avLst/>
          </a:prstGeom>
        </p:spPr>
      </p:pic>
      <p:pic>
        <p:nvPicPr>
          <p:cNvPr id="6" name="Picture 12" descr="Metadata Request Sequence 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2578100"/>
            <a:ext cx="4220210" cy="24041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51256" y="4830445"/>
            <a:ext cx="455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16. Metadata request sequence diagram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838200" y="5253355"/>
            <a:ext cx="5181600" cy="86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60"/>
              <a:t>Hierarchical parsing and passing of component metadata. </a:t>
            </a:r>
            <a:endParaRPr lang="en-US" sz="2060"/>
          </a:p>
          <a:p>
            <a:pPr lvl="1"/>
            <a:endParaRPr lang="en-US" sz="2060"/>
          </a:p>
          <a:p>
            <a:pPr lvl="0"/>
            <a:endParaRPr 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6704014" y="5670550"/>
            <a:ext cx="4609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17. Flowchart of level generation process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50820"/>
          </a:xfrm>
        </p:spPr>
        <p:txBody>
          <a:bodyPr>
            <a:normAutofit lnSpcReduction="10000"/>
          </a:bodyPr>
          <a:p>
            <a:pPr algn="l"/>
            <a:r>
              <a:rPr lang="en-US" sz="2400"/>
              <a:t>The user actions required to build structures (roads and buildings) are as follows:</a:t>
            </a:r>
            <a:endParaRPr lang="en-US" sz="2400"/>
          </a:p>
          <a:p>
            <a:pPr marL="914400" lvl="1" indent="-457200" algn="l">
              <a:buAutoNum type="arabicPeriod"/>
            </a:pPr>
            <a:r>
              <a:rPr lang="en-US" sz="2060"/>
              <a:t>Click on start grid and hold the mouse button.</a:t>
            </a:r>
            <a:endParaRPr lang="en-US" sz="2060"/>
          </a:p>
          <a:p>
            <a:pPr marL="914400" lvl="1" indent="-457200" algn="l">
              <a:buAutoNum type="arabicPeriod"/>
            </a:pPr>
            <a:r>
              <a:rPr lang="en-US" sz="2060"/>
              <a:t>Drag the cursor towards the designated end grid.</a:t>
            </a:r>
            <a:endParaRPr lang="en-US" sz="2060"/>
          </a:p>
          <a:p>
            <a:pPr marL="914400" lvl="1" indent="-457200" algn="l">
              <a:buAutoNum type="arabicPeriod"/>
            </a:pPr>
            <a:r>
              <a:rPr lang="en-US" sz="2060"/>
              <a:t>Release the mouse button to confirm building process.</a:t>
            </a:r>
            <a:endParaRPr lang="en-US" sz="206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Click, Hold and Drag Building Mechanism</a:t>
            </a:r>
            <a:endParaRPr lang="en-US"/>
          </a:p>
        </p:txBody>
      </p:sp>
      <p:pic>
        <p:nvPicPr>
          <p:cNvPr id="32" name="Picture 32" descr="Click Drag Release In-gam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41465" y="1825625"/>
            <a:ext cx="4672330" cy="3063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535104" y="4961890"/>
            <a:ext cx="4885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19. Click, hold and drag mechanism in-game</a:t>
            </a:r>
            <a:endParaRPr lang="en-US"/>
          </a:p>
        </p:txBody>
      </p:sp>
      <p:pic>
        <p:nvPicPr>
          <p:cNvPr id="20" name="Picture 20" descr="Click Drag Rele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" y="4549775"/>
            <a:ext cx="3405505" cy="19723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0246" y="6470015"/>
            <a:ext cx="547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18. Pseudocode of click, hold and drag mechanism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Whenever a user built a new road, the new road could intersect an existing road.</a:t>
            </a:r>
            <a:endParaRPr lang="en-US" sz="2400"/>
          </a:p>
          <a:p>
            <a:pPr lvl="1"/>
            <a:r>
              <a:rPr lang="en-US" sz="2055"/>
              <a:t>The roads would be split at the intersection point,</a:t>
            </a:r>
            <a:endParaRPr lang="en-US" sz="2055"/>
          </a:p>
          <a:p>
            <a:pPr lvl="1"/>
            <a:r>
              <a:rPr lang="en-US" sz="2055"/>
              <a:t>And the resulting roads rejoined.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Splitting of Roads on Intersections</a:t>
            </a:r>
            <a:endParaRPr lang="en-US"/>
          </a:p>
        </p:txBody>
      </p:sp>
      <p:pic>
        <p:nvPicPr>
          <p:cNvPr id="25" name="Picture 25" descr="Road Splittin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6585" y="1825625"/>
            <a:ext cx="3923030" cy="3923030"/>
          </a:xfrm>
          <a:prstGeom prst="rect">
            <a:avLst/>
          </a:prstGeom>
        </p:spPr>
      </p:pic>
      <p:pic>
        <p:nvPicPr>
          <p:cNvPr id="40" name="Picture 40" descr="Split Intersecting Roa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3867785"/>
            <a:ext cx="3322320" cy="26035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72504" y="6416675"/>
            <a:ext cx="4911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20. Pseudocode of road splitting mechanism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36692" y="5808980"/>
            <a:ext cx="4782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21. Illustration of road splitting mechanism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Introduction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Backgrounds and Objective of TrafficPlanner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303780"/>
          </a:xfrm>
        </p:spPr>
        <p:txBody>
          <a:bodyPr/>
          <a:p>
            <a:r>
              <a:rPr lang="en-US" sz="2400"/>
              <a:t>Before traffic simulation, all possible paths would need to be generated for vehicle path-following purposes.</a:t>
            </a:r>
            <a:endParaRPr lang="en-US" sz="2400"/>
          </a:p>
          <a:p>
            <a:r>
              <a:rPr lang="en-US" sz="2400"/>
              <a:t>This is done by performing DFS on each entry-exit points pair, recording all possible paths between them.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Path Generation for Simulation Purposes</a:t>
            </a:r>
            <a:endParaRPr lang="en-US"/>
          </a:p>
        </p:txBody>
      </p:sp>
      <p:pic>
        <p:nvPicPr>
          <p:cNvPr id="21" name="Picture 21" descr="DF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07480" y="1825625"/>
            <a:ext cx="4834255" cy="26327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20804" y="4537710"/>
            <a:ext cx="5006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22. Pseudocode of path-generation using DFS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A vehicle needs to select a path from its source towards its destination.</a:t>
            </a:r>
            <a:endParaRPr lang="en-US" sz="2400"/>
          </a:p>
          <a:p>
            <a:r>
              <a:rPr lang="en-US" sz="2400"/>
              <a:t>Selection is done in a weighted random fashion, with longer paths having significantly lower chances to get selected.</a:t>
            </a:r>
            <a:endParaRPr lang="en-US" sz="2400"/>
          </a:p>
          <a:p>
            <a:pPr lvl="1"/>
            <a:r>
              <a:rPr lang="en-US" sz="2055"/>
              <a:t>weight = (max_path_length / path_length)</a:t>
            </a:r>
            <a:r>
              <a:rPr lang="en-US" sz="2055" baseline="30000"/>
              <a:t>2</a:t>
            </a:r>
            <a:endParaRPr lang="en-US" sz="2055" baseline="300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Vehicle Path-selection Behavior</a:t>
            </a:r>
            <a:endParaRPr lang="en-US"/>
          </a:p>
        </p:txBody>
      </p:sp>
      <p:pic>
        <p:nvPicPr>
          <p:cNvPr id="23" name="Picture 23" descr="Path Selec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36665" y="1825625"/>
            <a:ext cx="5017135" cy="33343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54727" y="5160010"/>
            <a:ext cx="5590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23. Pseudocode of weighted random path-selection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After selecting a path, the vehicle needs to be able to follow the path towards its destination.</a:t>
            </a:r>
            <a:endParaRPr lang="en-US" sz="2400"/>
          </a:p>
          <a:p>
            <a:r>
              <a:rPr lang="en-US" sz="2400"/>
              <a:t>This is done by checking the vehicle position on each frame, updating the currently traversed road whenever it reaches the end of the current road.</a:t>
            </a:r>
            <a:endParaRPr lang="en-US" sz="24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Vehicle Path-following Behavior</a:t>
            </a:r>
            <a:endParaRPr lang="en-US"/>
          </a:p>
        </p:txBody>
      </p:sp>
      <p:pic>
        <p:nvPicPr>
          <p:cNvPr id="22" name="Picture 22" descr="Path Followin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52590" y="1825625"/>
            <a:ext cx="4601210" cy="27736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60834" y="4599305"/>
            <a:ext cx="4784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24. Pseudocode of path-following behavior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The vehicle queuing algorithm could be described as follows:</a:t>
            </a:r>
            <a:endParaRPr lang="en-US" sz="2400"/>
          </a:p>
          <a:p>
            <a:pPr lvl="1"/>
            <a:r>
              <a:rPr lang="en-US" sz="2055"/>
              <a:t>Each frame, retrieve all vehicles (S) within queueing range of this vehicle V1.</a:t>
            </a:r>
            <a:endParaRPr lang="en-US" sz="2055"/>
          </a:p>
          <a:p>
            <a:pPr lvl="1"/>
            <a:r>
              <a:rPr lang="en-US" sz="2055"/>
              <a:t>For each vehicle V2 in S, calculate the future intersection point between V1 and V2 and the distance to it (D1 and D2).</a:t>
            </a:r>
            <a:endParaRPr lang="en-US" sz="2055"/>
          </a:p>
          <a:p>
            <a:pPr lvl="1"/>
            <a:r>
              <a:rPr lang="en-US" sz="2055"/>
              <a:t>If D1 &gt; D2 (this vehicle is further to the intersection), then stop and let the other vehicle go through.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Vehicle Queuing Behavior</a:t>
            </a:r>
            <a:endParaRPr lang="en-US"/>
          </a:p>
        </p:txBody>
      </p:sp>
      <p:pic>
        <p:nvPicPr>
          <p:cNvPr id="19" name="Picture 19" descr="Queueing Behavior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705" y="1825625"/>
            <a:ext cx="4697095" cy="30740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58282" y="5010150"/>
            <a:ext cx="4893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25. Pseudocode of vehicle queuing behavior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Simulation is controlled by SimulationManager class.</a:t>
            </a:r>
            <a:endParaRPr lang="en-US" sz="2400"/>
          </a:p>
          <a:p>
            <a:endParaRPr lang="en-US" sz="2400"/>
          </a:p>
          <a:p>
            <a:r>
              <a:rPr lang="en-US" sz="2400"/>
              <a:t>Simulation time is continuously updated.</a:t>
            </a:r>
            <a:endParaRPr lang="en-US" sz="2400"/>
          </a:p>
          <a:p>
            <a:endParaRPr lang="en-US" sz="2400"/>
          </a:p>
          <a:p>
            <a:r>
              <a:rPr lang="en-US" sz="2400"/>
              <a:t>Vehicles are spawned accordingly.</a:t>
            </a:r>
            <a:endParaRPr lang="en-US" sz="2055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Simulation Loop</a:t>
            </a:r>
            <a:endParaRPr lang="en-US"/>
          </a:p>
        </p:txBody>
      </p:sp>
      <p:pic>
        <p:nvPicPr>
          <p:cNvPr id="14" name="Picture 14" descr="Simulation Loo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18150" y="2193290"/>
            <a:ext cx="5836285" cy="14382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30647" y="3631565"/>
            <a:ext cx="4010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26. Pseudocode of simulation loop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82445"/>
          </a:xfrm>
        </p:spPr>
        <p:txBody>
          <a:bodyPr/>
          <a:p>
            <a:r>
              <a:rPr lang="en-US" sz="2400"/>
              <a:t>SimulationManager needs to keep track of the average traffic speed.</a:t>
            </a:r>
            <a:endParaRPr lang="en-US" sz="2400"/>
          </a:p>
          <a:p>
            <a:pPr lvl="1"/>
            <a:r>
              <a:rPr lang="en-US" sz="2055"/>
              <a:t>For design efficiency measure (simulation score) purposes.</a:t>
            </a:r>
            <a:endParaRPr lang="en-US" sz="2055"/>
          </a:p>
          <a:p>
            <a:pPr lvl="1"/>
            <a:r>
              <a:rPr lang="en-US" sz="2060"/>
              <a:t>Observer pattern.</a:t>
            </a:r>
            <a:endParaRPr lang="en-US" sz="206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Implementations</a:t>
            </a:r>
            <a:br>
              <a:rPr lang="en-US"/>
            </a:br>
            <a:r>
              <a:rPr lang="en-US"/>
              <a:t>Simulation Loop</a:t>
            </a:r>
            <a:endParaRPr lang="en-US"/>
          </a:p>
        </p:txBody>
      </p:sp>
      <p:pic>
        <p:nvPicPr>
          <p:cNvPr id="42" name="Picture 42" descr="Observed Vehicl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83120" y="1825625"/>
            <a:ext cx="3595370" cy="3757295"/>
          </a:xfrm>
          <a:prstGeom prst="rect">
            <a:avLst/>
          </a:prstGeom>
        </p:spPr>
      </p:pic>
      <p:pic>
        <p:nvPicPr>
          <p:cNvPr id="43" name="Picture 43" descr="SimulationManager Ob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8" y="3670935"/>
            <a:ext cx="4237355" cy="30632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89459" y="5582920"/>
            <a:ext cx="37826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27. C# snippets of observer and </a:t>
            </a:r>
            <a:endParaRPr lang="en-US"/>
          </a:p>
          <a:p>
            <a:pPr algn="ctr"/>
            <a:r>
              <a:rPr lang="en-US"/>
              <a:t>observable in measuring traffic speed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/>
              <a:t>Recap</a:t>
            </a:r>
            <a:endParaRPr 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A Typical User Experience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TrafficPlanner">
            <a:hlinkClick r:id="" action="ppaction://media"/>
          </p:cNvPr>
          <p:cNvPicPr/>
          <p:nvPr>
            <p:ph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29922" y="523240"/>
            <a:ext cx="10332156" cy="5811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53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Evaluations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Determinism of Simulation and Overall User Experience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Determinism of Simulation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2535"/>
          </a:xfrm>
        </p:spPr>
        <p:txBody>
          <a:bodyPr>
            <a:normAutofit lnSpcReduction="10000"/>
          </a:bodyPr>
          <a:p>
            <a:r>
              <a:rPr lang="en-US" sz="2400"/>
              <a:t>Simulation needs to be consistent.</a:t>
            </a:r>
            <a:endParaRPr lang="en-US" sz="2400"/>
          </a:p>
          <a:p>
            <a:pPr lvl="1"/>
            <a:r>
              <a:rPr lang="en-US" sz="2000"/>
              <a:t>The simulation score is used to </a:t>
            </a:r>
            <a:r>
              <a:rPr lang="en-US" sz="2000" b="1"/>
              <a:t>gauge the efficiency </a:t>
            </a:r>
            <a:r>
              <a:rPr lang="en-US" sz="2000"/>
              <a:t>of one's design.</a:t>
            </a:r>
            <a:endParaRPr lang="en-US" sz="2000"/>
          </a:p>
          <a:p>
            <a:pPr lvl="1"/>
            <a:r>
              <a:rPr lang="en-US" sz="2000"/>
              <a:t>The same design could be </a:t>
            </a:r>
            <a:r>
              <a:rPr lang="en-US" sz="2000" b="1"/>
              <a:t>reproduced and simulated </a:t>
            </a:r>
            <a:r>
              <a:rPr lang="en-US" sz="2000"/>
              <a:t>on different environments.</a:t>
            </a:r>
            <a:endParaRPr lang="en-US" sz="2000"/>
          </a:p>
          <a:p>
            <a:pPr lvl="1"/>
            <a:endParaRPr lang="en-US" sz="2400"/>
          </a:p>
          <a:p>
            <a:pPr lvl="0"/>
            <a:r>
              <a:rPr lang="en-US" sz="2400"/>
              <a:t>Method:</a:t>
            </a:r>
            <a:endParaRPr lang="en-US" sz="2400"/>
          </a:p>
          <a:p>
            <a:pPr marL="971550" lvl="1" indent="-514350">
              <a:buAutoNum type="arabicPeriod"/>
            </a:pPr>
            <a:r>
              <a:rPr lang="en-US" sz="2000"/>
              <a:t>Run simulations on a sufficiently complex road network on 2 different environments.</a:t>
            </a:r>
            <a:endParaRPr lang="en-US" sz="2000"/>
          </a:p>
          <a:p>
            <a:pPr marL="971550" lvl="1" indent="-514350">
              <a:buAutoNum type="arabicPeriod"/>
            </a:pPr>
            <a:r>
              <a:rPr lang="en-US" sz="2000"/>
              <a:t>Gather the simulation scores on both environments.</a:t>
            </a:r>
            <a:endParaRPr lang="en-US" sz="2000"/>
          </a:p>
          <a:p>
            <a:pPr marL="971550" lvl="1" indent="-514350">
              <a:buAutoNum type="arabicPeriod"/>
            </a:pPr>
            <a:r>
              <a:rPr lang="en-US" sz="2000"/>
              <a:t>Calculate the average and standard deviation of scores within a single environment.</a:t>
            </a:r>
            <a:endParaRPr lang="en-US" sz="2000"/>
          </a:p>
          <a:p>
            <a:pPr marL="971550" lvl="1" indent="-514350">
              <a:buAutoNum type="arabicPeriod"/>
            </a:pPr>
            <a:r>
              <a:rPr lang="en-US" sz="2000"/>
              <a:t>Prove the statistical significance/insignificance of the score differences using the standard deviation.</a:t>
            </a:r>
            <a:endParaRPr lang="en-US" sz="2000"/>
          </a:p>
          <a:p>
            <a:pPr marL="971550" lvl="1" indent="-514350">
              <a:buAutoNum type="arabicPeriod"/>
            </a:pP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Some Backgrounds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61635" cy="4351655"/>
          </a:xfrm>
        </p:spPr>
        <p:txBody>
          <a:bodyPr/>
          <a:p>
            <a:r>
              <a:rPr lang="en-US" sz="2400" b="1"/>
              <a:t>General public</a:t>
            </a:r>
            <a:r>
              <a:rPr lang="en-US" sz="2400"/>
              <a:t> as primary stakeholder in traffic planning.</a:t>
            </a:r>
            <a:endParaRPr lang="en-US" sz="2400"/>
          </a:p>
          <a:p>
            <a:r>
              <a:rPr lang="en-US" sz="2400" b="1"/>
              <a:t>Limited venues</a:t>
            </a:r>
            <a:r>
              <a:rPr lang="en-US" sz="2400"/>
              <a:t> of public participation in traffic planning.</a:t>
            </a:r>
            <a:endParaRPr lang="en-US" sz="2400"/>
          </a:p>
          <a:p>
            <a:pPr lvl="1"/>
            <a:r>
              <a:rPr lang="en-US" sz="2400">
                <a:sym typeface="+mn-ea"/>
              </a:rPr>
              <a:t>Swedish authorities' public dialogues and interviews in traffic planning (Wahl, 2013).</a:t>
            </a:r>
            <a:endParaRPr lang="en-US" sz="2400"/>
          </a:p>
          <a:p>
            <a:pPr lvl="0"/>
            <a:r>
              <a:rPr lang="en-US" sz="2400" b="1"/>
              <a:t>Theory-practice gap</a:t>
            </a:r>
            <a:r>
              <a:rPr lang="en-US" sz="2400"/>
              <a:t> in the designed road networks.</a:t>
            </a:r>
            <a:endParaRPr 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9370" y="1824355"/>
            <a:ext cx="5500370" cy="3208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71030" y="5147945"/>
            <a:ext cx="4337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1. Gridlock at a roundabout in Africa</a:t>
            </a:r>
            <a:r>
              <a:rPr lang="en-US" baseline="30000"/>
              <a:t>[1]</a:t>
            </a:r>
            <a:endParaRPr lang="en-US" baseline="30000"/>
          </a:p>
        </p:txBody>
      </p:sp>
      <p:sp>
        <p:nvSpPr>
          <p:cNvPr id="6" name="Text Box 5"/>
          <p:cNvSpPr txBox="1"/>
          <p:nvPr/>
        </p:nvSpPr>
        <p:spPr>
          <a:xfrm>
            <a:off x="248285" y="6276975"/>
            <a:ext cx="11696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/>
              <a:t>[1] “African Countries Still Can't Raise Enough Capital to Fix Their Road Networks,” by Abdi Latif Dahir, 2017. Retrieved from </a:t>
            </a:r>
            <a:r>
              <a:rPr lang="en-US" sz="1200">
                <a:hlinkClick r:id="rId2" action="ppaction://hlinkfile"/>
              </a:rPr>
              <a:t>https://qz.com/945724/african-countries-still-cant-raise-enough-capital-to-fix-their-poor-road-networks/</a:t>
            </a:r>
            <a:endParaRPr 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Determinism of Simulation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514350" indent="-514350" algn="l">
              <a:buAutoNum type="arabicPeriod"/>
            </a:pPr>
            <a:r>
              <a:rPr lang="en-US" sz="2400"/>
              <a:t>Run simulations on a </a:t>
            </a:r>
            <a:r>
              <a:rPr lang="en-US" sz="2400" b="1"/>
              <a:t>sufficiently complex</a:t>
            </a:r>
            <a:r>
              <a:rPr lang="en-US" sz="2400"/>
              <a:t> road networks on 2 different computing environments.</a:t>
            </a:r>
            <a:endParaRPr lang="en-US" sz="2400"/>
          </a:p>
          <a:p>
            <a:pPr lvl="1" algn="l"/>
            <a:r>
              <a:rPr lang="en-US" sz="2055"/>
              <a:t>The selected road network features a lot of intersections.</a:t>
            </a:r>
            <a:endParaRPr lang="en-US" sz="2055"/>
          </a:p>
        </p:txBody>
      </p:sp>
      <p:pic>
        <p:nvPicPr>
          <p:cNvPr id="4" name="Content Placeholder 3" descr="Determinism Evaluation Level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0605" y="1825625"/>
            <a:ext cx="5243195" cy="4140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2888" y="6106160"/>
            <a:ext cx="427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28. Road network used for evaluation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Determinism of Simulation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514350" indent="-514350">
              <a:buFont typeface="+mj-lt"/>
              <a:buAutoNum type="arabicPeriod" startAt="2"/>
            </a:pPr>
            <a:r>
              <a:rPr lang="en-US" sz="2400"/>
              <a:t>Gather </a:t>
            </a:r>
            <a:r>
              <a:rPr lang="en-US" sz="2400" b="1"/>
              <a:t>simulation scores</a:t>
            </a:r>
            <a:r>
              <a:rPr lang="en-US" sz="2400"/>
              <a:t> on both environments.</a:t>
            </a:r>
            <a:endParaRPr lang="en-US" sz="2400"/>
          </a:p>
        </p:txBody>
      </p:sp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6172200" y="1825625"/>
          <a:ext cx="5181600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Environment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Environment 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0.002379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0.002378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0.002375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0.002351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0.002367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0.002378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6259830" y="6177280"/>
            <a:ext cx="5006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Table 2. Simulation results on the two environments</a:t>
            </a:r>
            <a:endParaRPr lang="en-US"/>
          </a:p>
        </p:txBody>
      </p:sp>
      <p:graphicFrame>
        <p:nvGraphicFramePr>
          <p:cNvPr id="11" name="Table 10"/>
          <p:cNvGraphicFramePr/>
          <p:nvPr/>
        </p:nvGraphicFramePr>
        <p:xfrm>
          <a:off x="640080" y="2706370"/>
          <a:ext cx="5139690" cy="299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230"/>
                <a:gridCol w="1713230"/>
                <a:gridCol w="1713230"/>
              </a:tblGrid>
              <a:tr h="454025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Environment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Environment 2</a:t>
                      </a:r>
                      <a:endParaRPr lang="en-US"/>
                    </a:p>
                  </a:txBody>
                  <a:tcPr/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Windows 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Windows 10</a:t>
                      </a:r>
                      <a:endParaRPr lang="en-US"/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Processor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Intel i7-7700HQ Quad Core @2.8 Ghz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Intel i7-4510U Quad Core @2.0 Ghz</a:t>
                      </a:r>
                      <a:endParaRPr lang="en-US"/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Graphics Card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NVIDIA GeForce GTX1060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AMD Radeon R7 M265</a:t>
                      </a:r>
                      <a:endParaRPr lang="en-US"/>
                    </a:p>
                  </a:txBody>
                  <a:tcPr/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16 GB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8 GB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 Box 11"/>
          <p:cNvSpPr txBox="1"/>
          <p:nvPr/>
        </p:nvSpPr>
        <p:spPr>
          <a:xfrm>
            <a:off x="578485" y="5808980"/>
            <a:ext cx="526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Table 1. System specifications of the two environments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Determinism of Simulation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514350" indent="-514350">
              <a:buFont typeface="+mj-lt"/>
              <a:buAutoNum type="arabicPeriod" startAt="3"/>
            </a:pPr>
            <a:r>
              <a:rPr lang="en-US" sz="2400"/>
              <a:t>Calculate the </a:t>
            </a:r>
            <a:r>
              <a:rPr lang="en-US" sz="2400" b="1"/>
              <a:t>average </a:t>
            </a:r>
            <a:r>
              <a:rPr lang="en-US" sz="2400"/>
              <a:t>and </a:t>
            </a:r>
            <a:r>
              <a:rPr lang="en-US" sz="2400" b="1"/>
              <a:t>standard deviation</a:t>
            </a:r>
            <a:r>
              <a:rPr lang="en-US" sz="2400"/>
              <a:t> of scores on both environments.</a:t>
            </a:r>
            <a:endParaRPr lang="en-US" sz="2400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172200" y="1825625"/>
          <a:ext cx="5181600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/>
                <a:gridCol w="1727200"/>
                <a:gridCol w="1727200"/>
              </a:tblGrid>
              <a:tr h="692785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Environment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Environment 2</a:t>
                      </a:r>
                      <a:endParaRPr lang="en-US"/>
                    </a:p>
                  </a:txBody>
                  <a:tcPr/>
                </a:tc>
              </a:tr>
              <a:tr h="6927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Average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2.381 x 10</a:t>
                      </a:r>
                      <a:r>
                        <a:rPr lang="en-US" sz="2400" baseline="30000"/>
                        <a:t>-3</a:t>
                      </a:r>
                      <a:endParaRPr lang="en-US" sz="2400" baseline="30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2.374 x 10</a:t>
                      </a:r>
                      <a:r>
                        <a:rPr lang="en-US" sz="2400" baseline="30000"/>
                        <a:t>-3</a:t>
                      </a:r>
                      <a:endParaRPr lang="en-US" sz="2400" baseline="30000"/>
                    </a:p>
                  </a:txBody>
                  <a:tcPr/>
                </a:tc>
              </a:tr>
              <a:tr h="6927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Std. Dev.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9 x 10</a:t>
                      </a:r>
                      <a:r>
                        <a:rPr lang="en-US" sz="2400" baseline="30000"/>
                        <a:t>-6</a:t>
                      </a:r>
                      <a:endParaRPr lang="en-US" sz="2400" baseline="30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8 x 10</a:t>
                      </a:r>
                      <a:r>
                        <a:rPr lang="en-US" sz="2400" baseline="30000"/>
                        <a:t>-6</a:t>
                      </a:r>
                      <a:endParaRPr lang="en-US" sz="2400" baseline="30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380480" y="4089400"/>
            <a:ext cx="4765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Table 3. Average and standard deviations of simulation scores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Determinism of Simulation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514350" indent="-514350">
              <a:buFont typeface="+mj-lt"/>
              <a:buAutoNum type="arabicPeriod" startAt="4"/>
            </a:pPr>
            <a:r>
              <a:rPr lang="en-US" sz="2400"/>
              <a:t>Prove the </a:t>
            </a:r>
            <a:r>
              <a:rPr lang="en-US" sz="2400" b="1"/>
              <a:t>statistical insignificance</a:t>
            </a:r>
            <a:r>
              <a:rPr lang="en-US" sz="2400"/>
              <a:t> of the score difference.</a:t>
            </a:r>
            <a:endParaRPr lang="en-US" sz="2400"/>
          </a:p>
          <a:p>
            <a:pPr lvl="1"/>
            <a:r>
              <a:rPr lang="en-US" sz="1760"/>
              <a:t>Average difference &lt; 2 standard deviations</a:t>
            </a:r>
            <a:endParaRPr lang="en-US" sz="1760"/>
          </a:p>
        </p:txBody>
      </p:sp>
      <p:graphicFrame>
        <p:nvGraphicFramePr>
          <p:cNvPr id="4" name="Content Placeholder -2147482616"/>
          <p:cNvGraphicFramePr>
            <a:graphicFrameLocks noChangeAspect="1"/>
          </p:cNvGraphicFramePr>
          <p:nvPr>
            <p:ph sz="half" idx="2"/>
          </p:nvPr>
        </p:nvGraphicFramePr>
        <p:xfrm>
          <a:off x="7029450" y="1825625"/>
          <a:ext cx="4324350" cy="248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298700" imgH="1320165" progId="Equation.KSEE3">
                  <p:embed/>
                </p:oleObj>
              </mc:Choice>
              <mc:Fallback>
                <p:oleObj name="" r:id="rId1" imgW="2298700" imgH="1320165" progId="Equation.KSEE3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29450" y="1825625"/>
                        <a:ext cx="4324350" cy="2484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662420" y="4422140"/>
            <a:ext cx="517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Figure 29. Statistical insignificance of score difference 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Overall User Experience</a:t>
            </a:r>
            <a:endParaRPr lang="en-US"/>
          </a:p>
        </p:txBody>
      </p:sp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r>
              <a:rPr lang="en-US" sz="2400"/>
              <a:t>Users were asked to try the challenge level multiple times and try to get the highest score possible.</a:t>
            </a:r>
            <a:endParaRPr lang="en-US" sz="2400"/>
          </a:p>
          <a:p>
            <a:endParaRPr lang="en-US" sz="2400"/>
          </a:p>
          <a:p>
            <a:r>
              <a:rPr lang="en-US" sz="2400"/>
              <a:t>They were asked to fill in a survey afterwards.</a:t>
            </a:r>
            <a:endParaRPr lang="en-US" sz="2400"/>
          </a:p>
          <a:p>
            <a:endParaRPr lang="en-US" sz="2400"/>
          </a:p>
          <a:p>
            <a:r>
              <a:rPr lang="en-US" sz="2400"/>
              <a:t>Their attempts were recorded.</a:t>
            </a:r>
            <a:endParaRPr lang="en-US" sz="2400"/>
          </a:p>
        </p:txBody>
      </p:sp>
      <p:pic>
        <p:nvPicPr>
          <p:cNvPr id="31" name="Picture 31" descr="Challenge - Four Tower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6525" y="1825625"/>
            <a:ext cx="4867910" cy="41890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83363" y="6014720"/>
            <a:ext cx="467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30. Challenge level used in the group test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Overall User Experience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400"/>
              <a:t>Most users managed to improve their scores after multiple tries.</a:t>
            </a:r>
            <a:endParaRPr lang="en-US" sz="2400"/>
          </a:p>
          <a:p>
            <a:pPr lvl="1"/>
            <a:r>
              <a:rPr lang="en-US" sz="2060"/>
              <a:t>An indication of learning.</a:t>
            </a:r>
            <a:endParaRPr lang="en-US" sz="2060"/>
          </a:p>
        </p:txBody>
      </p:sp>
      <p:pic>
        <p:nvPicPr>
          <p:cNvPr id="45" name="Picture 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106295"/>
            <a:ext cx="5181600" cy="264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1077913" y="4753610"/>
            <a:ext cx="4701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31. Score improvements in challenge level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Overall User Experience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400"/>
              <a:t>Some key principles in road design has been successfully identified by the users.</a:t>
            </a:r>
            <a:endParaRPr lang="en-US" sz="2400"/>
          </a:p>
          <a:p>
            <a:pPr lvl="1"/>
            <a:r>
              <a:rPr lang="en-US" sz="1765"/>
              <a:t>Again, indication of learning.</a:t>
            </a:r>
            <a:endParaRPr lang="en-US" sz="1765"/>
          </a:p>
          <a:p>
            <a:pPr marL="457200" lvl="1" indent="0">
              <a:buNone/>
            </a:pPr>
            <a:endParaRPr lang="en-US" sz="1765"/>
          </a:p>
          <a:p>
            <a:pPr lvl="0"/>
            <a:r>
              <a:rPr lang="en-US" sz="2055"/>
              <a:t>Also shows that the simulation score is sufficient in indicating that a design could still be improved.</a:t>
            </a:r>
            <a:endParaRPr lang="en-US" sz="2055"/>
          </a:p>
        </p:txBody>
      </p:sp>
      <p:pic>
        <p:nvPicPr>
          <p:cNvPr id="46" name="Picture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136140"/>
            <a:ext cx="5097780" cy="3345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87730" y="5481320"/>
            <a:ext cx="4998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32. Approaches to attaining the highest score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Overall User Experience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400"/>
              <a:t>3.25 / 5 average score.</a:t>
            </a:r>
            <a:endParaRPr lang="en-US" sz="2400"/>
          </a:p>
          <a:p>
            <a:r>
              <a:rPr lang="en-US" sz="2400"/>
              <a:t>Some feedbacks:</a:t>
            </a:r>
            <a:endParaRPr lang="en-US" sz="2400"/>
          </a:p>
          <a:p>
            <a:pPr lvl="1"/>
            <a:r>
              <a:rPr lang="en-US" sz="2055"/>
              <a:t>Introduce more road types</a:t>
            </a:r>
            <a:endParaRPr lang="en-US" sz="2055"/>
          </a:p>
          <a:p>
            <a:pPr lvl="1"/>
            <a:r>
              <a:rPr lang="en-US" sz="2055"/>
              <a:t>Overall better UI design</a:t>
            </a:r>
            <a:endParaRPr lang="en-US" sz="2055"/>
          </a:p>
          <a:p>
            <a:pPr lvl="1"/>
            <a:r>
              <a:rPr lang="en-US" sz="2055"/>
              <a:t>Guidelines to road design</a:t>
            </a:r>
            <a:endParaRPr lang="en-US" sz="2055"/>
          </a:p>
        </p:txBody>
      </p:sp>
      <p:pic>
        <p:nvPicPr>
          <p:cNvPr id="47" name="Picture 1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475865"/>
            <a:ext cx="5181600" cy="2226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1248410" y="4767580"/>
            <a:ext cx="4360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33. Ratings given to TrafficPlanner as a</a:t>
            </a:r>
            <a:endParaRPr lang="en-US"/>
          </a:p>
          <a:p>
            <a:pPr algn="ctr"/>
            <a:r>
              <a:rPr lang="en-US"/>
              <a:t>learning environment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Closer Look at a Participant's Attempt</a:t>
            </a:r>
            <a:endParaRPr lang="en-US"/>
          </a:p>
        </p:txBody>
      </p:sp>
      <p:pic>
        <p:nvPicPr>
          <p:cNvPr id="31" name="Picture 31" descr="Challenge - Four Tower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4548505" cy="3914140"/>
          </a:xfrm>
          <a:prstGeom prst="rect">
            <a:avLst/>
          </a:prstGeom>
        </p:spPr>
      </p:pic>
      <p:pic>
        <p:nvPicPr>
          <p:cNvPr id="5" name="Picture 41" descr="Relief Roads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7900" y="1825625"/>
            <a:ext cx="5295900" cy="39141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5653" y="5831840"/>
            <a:ext cx="467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34. Challenge level used in the group test 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144578" y="5831840"/>
            <a:ext cx="512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35. User “123”'s attempt at the challenge level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Conclusion and Future Work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A recap of the things discussed and recommendations for future contributors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Some Backgrounds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1195" cy="3195320"/>
          </a:xfrm>
        </p:spPr>
        <p:txBody>
          <a:bodyPr/>
          <a:p>
            <a:r>
              <a:rPr lang="en-US" sz="2400" b="1"/>
              <a:t>Traffic simulation</a:t>
            </a:r>
            <a:r>
              <a:rPr lang="en-US" sz="2400"/>
              <a:t> has become an integral part in traffic planning process (Rioux, 2015).</a:t>
            </a:r>
            <a:endParaRPr lang="en-US" sz="2400"/>
          </a:p>
          <a:p>
            <a:pPr lvl="1"/>
            <a:r>
              <a:rPr lang="en-US" sz="2055"/>
              <a:t>Ability to quickly analyze detailed outcomes of multiple traffic scenarios.</a:t>
            </a:r>
            <a:endParaRPr lang="en-US" sz="2055"/>
          </a:p>
          <a:p>
            <a:r>
              <a:rPr lang="en-US" sz="2400"/>
              <a:t>Well reception of </a:t>
            </a:r>
            <a:r>
              <a:rPr lang="en-US" sz="2400" b="1"/>
              <a:t>traffic management games</a:t>
            </a:r>
            <a:r>
              <a:rPr lang="en-US" sz="2400"/>
              <a:t>.</a:t>
            </a:r>
            <a:endParaRPr lang="en-US" sz="2400"/>
          </a:p>
          <a:p>
            <a:pPr lvl="1"/>
            <a:r>
              <a:rPr lang="en-US" sz="2055"/>
              <a:t>OpenTTD (2004). Open-source rendition of Transport Tycoon (1995).</a:t>
            </a:r>
            <a:endParaRPr lang="en-US" sz="2055"/>
          </a:p>
          <a:p>
            <a:pPr lvl="1"/>
            <a:endParaRPr lang="en-US" sz="2055"/>
          </a:p>
        </p:txBody>
      </p:sp>
      <p:pic>
        <p:nvPicPr>
          <p:cNvPr id="11" name="image38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6589395" y="1776095"/>
            <a:ext cx="5276215" cy="33051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704330" y="5187950"/>
            <a:ext cx="5046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Figure 2. OpenTTD in-game screenshot</a:t>
            </a:r>
            <a:r>
              <a:rPr lang="en-US" baseline="30000"/>
              <a:t>[2]</a:t>
            </a:r>
            <a:endParaRPr lang="en-US" baseline="30000"/>
          </a:p>
        </p:txBody>
      </p:sp>
      <p:sp>
        <p:nvSpPr>
          <p:cNvPr id="6" name="Text Box 5"/>
          <p:cNvSpPr txBox="1"/>
          <p:nvPr/>
        </p:nvSpPr>
        <p:spPr>
          <a:xfrm>
            <a:off x="248285" y="6276975"/>
            <a:ext cx="11696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/>
              <a:t>[2] “OpenTTD,” by OpenTTD Team, 2015. Retrieved from </a:t>
            </a:r>
            <a:r>
              <a:rPr lang="en-US" sz="1200">
                <a:hlinkClick r:id="rId2" action="ppaction://hlinkfile"/>
              </a:rPr>
              <a:t>https://www.openttd.org/en/about</a:t>
            </a:r>
            <a:r>
              <a:rPr lang="en-US" sz="1200"/>
              <a:t> </a:t>
            </a:r>
            <a:endParaRPr lang="en-US"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just">
              <a:buNone/>
            </a:pPr>
            <a:r>
              <a:rPr lang="en-US" sz="2400"/>
              <a:t>The major design decisions and implementations of TrafficPlanner have been discussed throughout this presentation. TrafficPlanner has been demonstrated to be effective at being a gamified platform that involves and educates members of the general public in traffic planning.</a:t>
            </a:r>
            <a:endParaRPr 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Recommendations for Future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Implementation of multi-lane roads.</a:t>
            </a:r>
            <a:endParaRPr lang="en-US" sz="2400"/>
          </a:p>
          <a:p>
            <a:endParaRPr lang="en-US" sz="2400"/>
          </a:p>
          <a:p>
            <a:r>
              <a:rPr lang="en-US" sz="2400"/>
              <a:t>Implementation of traffic lights and other traffic signals.</a:t>
            </a:r>
            <a:endParaRPr lang="en-US" sz="2400"/>
          </a:p>
          <a:p>
            <a:pPr lvl="1"/>
            <a:r>
              <a:rPr lang="en-US" sz="2055"/>
              <a:t>Traffic deadlocks.</a:t>
            </a:r>
            <a:endParaRPr lang="en-US" sz="2055"/>
          </a:p>
          <a:p>
            <a:pPr lvl="1"/>
            <a:r>
              <a:rPr lang="en-US" sz="2055"/>
              <a:t>Undervaluation of intersections.</a:t>
            </a:r>
            <a:endParaRPr lang="en-US" sz="2055"/>
          </a:p>
          <a:p>
            <a:pPr marL="0" lvl="0" indent="0">
              <a:buNone/>
            </a:pPr>
            <a:endParaRPr lang="en-US" sz="2395"/>
          </a:p>
          <a:p>
            <a:r>
              <a:rPr lang="en-US" sz="2400"/>
              <a:t>User interface refinements.</a:t>
            </a:r>
            <a:endParaRPr lang="en-US" sz="2400"/>
          </a:p>
          <a:p>
            <a:pPr lvl="1"/>
            <a:r>
              <a:rPr lang="en-US" sz="2055"/>
              <a:t>Overall color scheme.</a:t>
            </a:r>
            <a:endParaRPr lang="en-US" sz="2055"/>
          </a:p>
          <a:p>
            <a:pPr lvl="1"/>
            <a:r>
              <a:rPr lang="en-US" sz="2055"/>
              <a:t>Less text feedbacks.</a:t>
            </a:r>
            <a:endParaRPr lang="en-US" sz="2055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Thank You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http://www.github.com/AlvianPrasetya/TrafficPlanner</a:t>
            </a:r>
            <a:endParaRPr lang="en-US"/>
          </a:p>
          <a:p>
            <a:r>
              <a:rPr lang="en-US"/>
              <a:t>http://AlvianPrasetya.com/TrafficPlanner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Objective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5735"/>
          </a:xfrm>
        </p:spPr>
        <p:txBody>
          <a:bodyPr/>
          <a:p>
            <a:r>
              <a:rPr lang="en-US" sz="2400"/>
              <a:t>To develop a </a:t>
            </a:r>
            <a:r>
              <a:rPr lang="en-US" sz="2400" b="1"/>
              <a:t>gamified platform</a:t>
            </a:r>
            <a:r>
              <a:rPr lang="en-US" sz="2400"/>
              <a:t> that allows </a:t>
            </a:r>
            <a:r>
              <a:rPr lang="en-US" sz="2400" b="1"/>
              <a:t>direct participation</a:t>
            </a:r>
            <a:r>
              <a:rPr lang="en-US" sz="2400"/>
              <a:t> of general public in traffic planning.</a:t>
            </a:r>
            <a:endParaRPr lang="en-US" sz="2400"/>
          </a:p>
          <a:p>
            <a:pPr lvl="1"/>
            <a:r>
              <a:rPr lang="en-US" sz="2055"/>
              <a:t>By designing efficient road networks on given traffic scenarios measurable through </a:t>
            </a:r>
            <a:r>
              <a:rPr lang="en-US" sz="2055" b="1"/>
              <a:t>traffic simulation</a:t>
            </a:r>
            <a:r>
              <a:rPr lang="en-US" sz="2055"/>
              <a:t>.</a:t>
            </a:r>
            <a:endParaRPr lang="en-US" sz="205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Approaches Taken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Requirements, Designs and Implementations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Key Requirements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Ability to design traffic scenarios.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Ability to design road networks to solve traffic scenarios.</a:t>
            </a: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5"/>
              <a:t>Ability to browse other users' designs.</a:t>
            </a:r>
            <a:endParaRPr lang="en-US" sz="2055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5"/>
              <a:t>Ability to simulate the road networks.</a:t>
            </a:r>
            <a:endParaRPr lang="en-US" sz="2055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5"/>
              <a:t>Ability to compare a design with another in terms of efficiency.</a:t>
            </a:r>
            <a:endParaRPr lang="en-US" sz="239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Grid-based 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Representation of the whole play area in grids.</a:t>
            </a:r>
            <a:endParaRPr lang="en-US" sz="2400"/>
          </a:p>
          <a:p>
            <a:pPr lvl="1"/>
            <a:r>
              <a:rPr lang="en-US" sz="2055"/>
              <a:t>Allows better rendering performance (Antochi, Juurlink, Vassiliadis and Liuha, 2004).</a:t>
            </a:r>
            <a:endParaRPr lang="en-US" sz="2055"/>
          </a:p>
          <a:p>
            <a:pPr lvl="1"/>
            <a:r>
              <a:rPr lang="en-US" sz="2055"/>
              <a:t>Allows for </a:t>
            </a:r>
            <a:r>
              <a:rPr lang="en-US" sz="2055" b="1"/>
              <a:t>discretization of coordinates</a:t>
            </a:r>
            <a:r>
              <a:rPr lang="en-US" sz="2055"/>
              <a:t> for reproducibility purposes.</a:t>
            </a:r>
            <a:endParaRPr lang="en-US" sz="2055"/>
          </a:p>
        </p:txBody>
      </p:sp>
      <p:pic>
        <p:nvPicPr>
          <p:cNvPr id="4" name="Picture 3" descr="Grid-based Visualiza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070215" y="3411855"/>
            <a:ext cx="2838450" cy="26530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01243" y="6064885"/>
            <a:ext cx="4174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4. Visualization of grid-based system</a:t>
            </a:r>
            <a:endParaRPr lang="en-US"/>
          </a:p>
        </p:txBody>
      </p:sp>
      <p:pic>
        <p:nvPicPr>
          <p:cNvPr id="6" name="Picture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55" y="365125"/>
            <a:ext cx="3974465" cy="2484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7660958" y="2930525"/>
            <a:ext cx="3655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3. Example of grid-based game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400"/>
              <a:t>Structures such as roads and buildings need to adhere to the grid-based system.</a:t>
            </a:r>
            <a:endParaRPr lang="en-US" sz="2400"/>
          </a:p>
          <a:p>
            <a:pPr lvl="1"/>
            <a:r>
              <a:rPr lang="en-US" sz="2060"/>
              <a:t>Uniquely representable by the 2 bounding grids:</a:t>
            </a:r>
            <a:endParaRPr lang="en-US" sz="2060"/>
          </a:p>
          <a:p>
            <a:pPr lvl="2"/>
            <a:r>
              <a:rPr lang="en-US" sz="2000"/>
              <a:t>Grid with lowest (x, y, z) coordinates</a:t>
            </a:r>
            <a:endParaRPr lang="en-US" sz="2000"/>
          </a:p>
          <a:p>
            <a:pPr lvl="2"/>
            <a:r>
              <a:rPr lang="en-US" sz="2000"/>
              <a:t>Grid with highest (x, y, z) coordinates</a:t>
            </a:r>
            <a:endParaRPr lang="en-US" sz="20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/>
              <a:t>Design Decisions</a:t>
            </a:r>
            <a:br>
              <a:rPr lang="en-US"/>
            </a:br>
            <a:r>
              <a:rPr lang="en-US"/>
              <a:t>Grid-based Representation of Structures</a:t>
            </a:r>
            <a:endParaRPr lang="en-US"/>
          </a:p>
        </p:txBody>
      </p:sp>
      <p:pic>
        <p:nvPicPr>
          <p:cNvPr id="28" name="Picture 28" descr="Bounding Grid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31610" y="1825625"/>
            <a:ext cx="4822190" cy="15481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292023" y="349694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Figure 5. Bounding grids of a road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11021</Words>
  <Application>WPS Presentation</Application>
  <PresentationFormat>Widescreen</PresentationFormat>
  <Paragraphs>446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Equation.KSEE3</vt:lpstr>
      <vt:lpstr>Equation.KSEE3</vt:lpstr>
      <vt:lpstr>Equation.KSEE3</vt:lpstr>
      <vt:lpstr>Equation.KSEE3</vt:lpstr>
      <vt:lpstr>TrafficPlanner</vt:lpstr>
      <vt:lpstr>Introduction</vt:lpstr>
      <vt:lpstr>Some Backgrounds</vt:lpstr>
      <vt:lpstr>Some Backgrounds</vt:lpstr>
      <vt:lpstr>Objective</vt:lpstr>
      <vt:lpstr>Approaches Taken</vt:lpstr>
      <vt:lpstr>Key Requirements</vt:lpstr>
      <vt:lpstr>Design Decisions Grid-based System</vt:lpstr>
      <vt:lpstr>Design Decisions Grid-based Representation of Structures</vt:lpstr>
      <vt:lpstr>Design Decisions Autonomous Vehicle Behaviors</vt:lpstr>
      <vt:lpstr>Design Decisions Traffic Volume Distribution</vt:lpstr>
      <vt:lpstr>Design Decisions Design Efficiency Measure</vt:lpstr>
      <vt:lpstr>Design Decisions Serialization of Design into Metadata</vt:lpstr>
      <vt:lpstr>Design Decisions Remote Database Design</vt:lpstr>
      <vt:lpstr>Implementations Grid-based System</vt:lpstr>
      <vt:lpstr>Implementations Interconnection Between Roads</vt:lpstr>
      <vt:lpstr>Implementations Level Generation</vt:lpstr>
      <vt:lpstr>Implementations Click, Hold and Drag Building Mechanism</vt:lpstr>
      <vt:lpstr>Implementations Splitting of Roads on Intersections</vt:lpstr>
      <vt:lpstr>Implementations Path Generation for Simulation Purposes</vt:lpstr>
      <vt:lpstr>Implementations Vehicle Path-selection Behavior</vt:lpstr>
      <vt:lpstr>Implementations Vehicle Path-following Behavior</vt:lpstr>
      <vt:lpstr>Implementations Vehicle Queuing Behavior</vt:lpstr>
      <vt:lpstr>Implementations Simulation Loop</vt:lpstr>
      <vt:lpstr>Implementations Simulation Loop</vt:lpstr>
      <vt:lpstr>Recap</vt:lpstr>
      <vt:lpstr>PowerPoint 演示文稿</vt:lpstr>
      <vt:lpstr>Evaluations</vt:lpstr>
      <vt:lpstr>Determinism of Simulation</vt:lpstr>
      <vt:lpstr>Determinism of Simulation</vt:lpstr>
      <vt:lpstr>Determinism of Simulation</vt:lpstr>
      <vt:lpstr>Determinism of Simulation</vt:lpstr>
      <vt:lpstr>Determinism of Simulation</vt:lpstr>
      <vt:lpstr>Overall User Experience</vt:lpstr>
      <vt:lpstr>Overall User Experience</vt:lpstr>
      <vt:lpstr>Overall User Experience</vt:lpstr>
      <vt:lpstr>Overall User Experience</vt:lpstr>
      <vt:lpstr>A Closer Look at a Participant's Attempt</vt:lpstr>
      <vt:lpstr>Conclusion and Future Work</vt:lpstr>
      <vt:lpstr>Conclusion</vt:lpstr>
      <vt:lpstr>Recommendations for Future Work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TrafficPlanner</dc:title>
  <dc:creator>Alvian Prasetya</dc:creator>
  <cp:lastModifiedBy>Alvian Prasetya</cp:lastModifiedBy>
  <cp:revision>257</cp:revision>
  <dcterms:created xsi:type="dcterms:W3CDTF">2018-04-15T05:55:00Z</dcterms:created>
  <dcterms:modified xsi:type="dcterms:W3CDTF">2018-04-18T08:39:57Z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